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3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10.png" ContentType="image/png"/>
  <Override PartName="/ppt/media/image5.wmf" ContentType="image/x-wmf"/>
  <Override PartName="/ppt/media/image6.png" ContentType="image/png"/>
  <Override PartName="/ppt/media/image7.jpeg" ContentType="image/jpeg"/>
  <Override PartName="/ppt/media/image11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2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F575E4C-A18B-47DA-9A2F-7C894D876AE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57760" cy="4431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C186E9A-D94E-4A72-BFF0-DC94DCE47C8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57960" cy="341496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2360" cy="41007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D8B8131-03A4-4807-B05E-13375C534B5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E72833-01D6-4DA7-990E-FEFA7385C3E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0AAF7F-824A-4A4F-902B-049B7CED07E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3A5A4E-0E82-4FA2-9895-CB0FE8C9832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58B529-BE22-4591-9B3B-FE3A96AB049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665D11-1367-42B5-9587-5A0A4AB5E41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8880" cy="305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A6302B-11E5-4B37-ACF3-CF90218DD2F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3E496F-6E48-4DDA-B537-98A15730D73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771A9F-B83C-46B7-BD11-13E51ABB3F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C77AC1-F11C-4378-900F-D3C3F22B394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7FA5B6-74B2-47B2-B433-FE140B570EF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1A262E-5E3E-4B6B-9332-9E5179F6039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69772D-2BFF-49A1-BA36-8964E2A34FA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C1DD66B-864F-4A9D-B308-07D9A1F8162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6A42FE5-7B2D-4441-BA35-64AAA75ACD9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0DFECEB-42DA-4EB8-BB6D-8BEC76E8A05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27B8D4F-FFEB-4192-8B78-DF629655D68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B08DC45-295C-47DB-A2DF-415397B90B3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8880" cy="305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69807DB-FA15-4C41-8409-6F1B6857991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AF17040-37ED-44E8-87F8-B3AFD698F0D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044295C-DE85-4DBD-88B0-ACB94A2673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A1487C1-26E0-4304-9DC7-8C9ACADAC2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3051806-B184-4337-8FCA-81D702C5A2C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99A6C9B-628C-44E8-A82E-894800AA19A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3EC2054-C75C-456E-B785-EB56DE5A6F5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8880" cy="305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11B7320-7568-4CA3-801B-C6DFF08641C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8127440-D9A4-425B-92E3-9C3BC401EDD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AD0E148-9973-4E4D-BA39-133A0A97195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6F4DEC8-8196-4106-B261-98AA37CDCCE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86524C0-7A18-4535-86CC-72C0B36324E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8880" cy="305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ADB3828-EBF7-458D-8AF0-CB1D4EC2E57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EBA0039-9772-4E2D-919D-4A6314FA4BE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22C0D9F-AF29-4B13-9DFB-535A47BC824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FC90D46-5FC2-4896-91D1-BA91D305F3F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8EFE6FB-B83D-4BB8-8010-4673CE4D78A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45E4D24-539B-4E57-BAAD-5421F98D6B3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8880" cy="305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0B99AA5-0078-45CB-BE1D-41F4C4B4D61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9680" cy="4168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2640" cy="42984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9440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3264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D861B9EC-7499-41ED-8DDA-42A15B367EF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3264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3000" cy="43020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94760" cy="47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33000" cy="47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D95B098A-7197-43BA-8A9E-87521BD4B41C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33000" cy="47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9680" cy="41688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6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3000" cy="430200"/>
          </a:xfrm>
          <a:prstGeom prst="rect">
            <a:avLst/>
          </a:prstGeom>
          <a:ln w="0">
            <a:noFill/>
          </a:ln>
        </p:spPr>
      </p:pic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ftr" idx="7"/>
          </p:nvPr>
        </p:nvSpPr>
        <p:spPr>
          <a:xfrm>
            <a:off x="3124080" y="6245280"/>
            <a:ext cx="2894760" cy="47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sldNum" idx="8"/>
          </p:nvPr>
        </p:nvSpPr>
        <p:spPr>
          <a:xfrm>
            <a:off x="6553080" y="6245280"/>
            <a:ext cx="2133000" cy="47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FE874B0D-0DE6-4704-8C13-54D9C086632F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dt" idx="9"/>
          </p:nvPr>
        </p:nvSpPr>
        <p:spPr>
          <a:xfrm>
            <a:off x="457200" y="6245280"/>
            <a:ext cx="2133000" cy="47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5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5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1040" cy="6838560"/>
          </a:xfrm>
          <a:prstGeom prst="rect">
            <a:avLst/>
          </a:prstGeom>
          <a:ln w="0">
            <a:noFill/>
          </a:ln>
        </p:spPr>
      </p:pic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58360" cy="14558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Exam 1 Preparation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7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18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67840" cy="437400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520" cy="734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Exam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128160" y="914400"/>
            <a:ext cx="8849880" cy="5278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rmAutofit fontScale="92000"/>
          </a:bodyPr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Given in class on Tuesday, February 25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CLOSED book, open calculator (scientific is sufficient)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Can bring note sheet: one page front and back OR two pages one sided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Have entire class period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2-3 Numerical Problems (~20 pts), 1-2 True/False (5 pts)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Previous Exams posted on Canvas: Files -&gt; Previous Exam 1s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Versions with and without solutions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Look at version w/o solution first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Review session on Monday night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13" descr=""/>
          <p:cNvPicPr/>
          <p:nvPr/>
        </p:nvPicPr>
        <p:blipFill>
          <a:blip r:embed="rId1"/>
          <a:stretch/>
        </p:blipFill>
        <p:spPr>
          <a:xfrm>
            <a:off x="1742400" y="210240"/>
            <a:ext cx="5764320" cy="5888160"/>
          </a:xfrm>
          <a:prstGeom prst="rect">
            <a:avLst/>
          </a:prstGeom>
          <a:ln w="0">
            <a:noFill/>
          </a:ln>
        </p:spPr>
      </p:pic>
      <p:sp>
        <p:nvSpPr>
          <p:cNvPr id="222" name="TextBox 3"/>
          <p:cNvSpPr/>
          <p:nvPr/>
        </p:nvSpPr>
        <p:spPr>
          <a:xfrm>
            <a:off x="2252520" y="691200"/>
            <a:ext cx="1679400" cy="1461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Do u think I can skip studying since when we get a cheat sheet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3" name="TextBox 4"/>
          <p:cNvSpPr/>
          <p:nvPr/>
        </p:nvSpPr>
        <p:spPr>
          <a:xfrm>
            <a:off x="5099760" y="3421440"/>
            <a:ext cx="1820520" cy="819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nah because u still need to know which eqn to use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520" cy="734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Topics to Study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8520" cy="52106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 algn="ctr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[Not an exhaustive list: Exam covers all content up to the end of the quadrotor control discussion]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Notation and nomenclature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Symbols and words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Rotations and Euler angles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Vector derivatives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Aircraft state vector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Rigid body equations of motion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Quadrotor equations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Linearization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Derivatives (product, chain, quotient rules, trig functions present in EOM)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Eigenvalues and solutions to linear ODEs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True / False Justification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Formality: Casual conversation &lt; T/F Justification &lt;= Mathematical Proof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Must be a logical argument that is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Clear: Each step should follow immediately from previous ones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Precise: Appropriate terms and symbols must be used correctly as defined in class, or a clear definition must be given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Complete: All relevant cases and possibilities must be accounted for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Correct: The justification must not contain any incorrect statements or logical steps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Concise: The justification should not be needlessly long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[Not graded, but useful in the real world: Insight and elegance – does the justification explain </a:t>
            </a:r>
            <a:r>
              <a:rPr b="0" i="1" lang="en-US" sz="3200" spc="-1" strike="noStrike">
                <a:latin typeface="Arial"/>
              </a:rPr>
              <a:t>why</a:t>
            </a:r>
            <a:r>
              <a:rPr b="0" lang="en-US" sz="3200" spc="-1" strike="noStrike">
                <a:latin typeface="Arial"/>
              </a:rPr>
              <a:t> the statement is true of false]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Justification Strategy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8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Write down relevant equations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Convince </a:t>
            </a:r>
            <a:r>
              <a:rPr b="0" i="1" lang="en-US" sz="3200" spc="-1" strike="noStrike">
                <a:latin typeface="Arial"/>
              </a:rPr>
              <a:t>yourself</a:t>
            </a:r>
            <a:r>
              <a:rPr b="0" lang="en-US" sz="3200" spc="-1" strike="noStrike">
                <a:latin typeface="Arial"/>
              </a:rPr>
              <a:t> whether the statement is true or false.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Write down your justification using words, equations, and/or numbers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lphaLcParenR"/>
            </a:pPr>
            <a:r>
              <a:rPr b="0" lang="en-US" sz="2800" spc="-1" strike="noStrike">
                <a:latin typeface="Arial"/>
              </a:rPr>
              <a:t> </a:t>
            </a:r>
            <a:r>
              <a:rPr b="0" lang="en-US" sz="2800" spc="-1" strike="noStrike">
                <a:latin typeface="Arial"/>
              </a:rPr>
              <a:t>If the statement is true, try to prove directly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lphaLcParenR"/>
            </a:pPr>
            <a:r>
              <a:rPr b="0" lang="en-US" sz="2800" spc="-1" strike="noStrike">
                <a:latin typeface="Arial"/>
              </a:rPr>
              <a:t> </a:t>
            </a:r>
            <a:r>
              <a:rPr b="0" lang="en-US" sz="2800" spc="-1" strike="noStrike">
                <a:latin typeface="Arial"/>
              </a:rPr>
              <a:t>If the statement is false, try to find a </a:t>
            </a:r>
            <a:r>
              <a:rPr b="1" lang="en-US" sz="2800" spc="-1" strike="noStrike">
                <a:latin typeface="Arial"/>
              </a:rPr>
              <a:t>counterexample</a:t>
            </a:r>
            <a:r>
              <a:rPr b="0" lang="en-US" sz="2800" spc="-1" strike="noStrike">
                <a:latin typeface="Arial"/>
              </a:rPr>
              <a:t> (or disprove directly)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Cross out any work that is not part of your justification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2021: Problem 1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1" name="Picture 1" descr="A picture containing text&#10;&#10;Description automatically generated"/>
          <p:cNvPicPr/>
          <p:nvPr/>
        </p:nvPicPr>
        <p:blipFill>
          <a:blip r:embed="rId1"/>
          <a:stretch/>
        </p:blipFill>
        <p:spPr>
          <a:xfrm>
            <a:off x="622440" y="1110240"/>
            <a:ext cx="7911360" cy="1132560"/>
          </a:xfrm>
          <a:prstGeom prst="rect">
            <a:avLst/>
          </a:prstGeom>
          <a:ln w="0">
            <a:noFill/>
          </a:ln>
        </p:spPr>
      </p:pic>
      <p:pic>
        <p:nvPicPr>
          <p:cNvPr id="232" name="Picture 2" descr="Text, letter&#10;&#10;Description automatically generated"/>
          <p:cNvPicPr/>
          <p:nvPr/>
        </p:nvPicPr>
        <p:blipFill>
          <a:blip r:embed="rId2"/>
          <a:stretch/>
        </p:blipFill>
        <p:spPr>
          <a:xfrm>
            <a:off x="645480" y="2330280"/>
            <a:ext cx="7923960" cy="3735000"/>
          </a:xfrm>
          <a:prstGeom prst="rect">
            <a:avLst/>
          </a:prstGeom>
          <a:ln w="0">
            <a:noFill/>
          </a:ln>
        </p:spPr>
      </p:pic>
      <p:sp>
        <p:nvSpPr>
          <p:cNvPr id="233" name=""/>
          <p:cNvSpPr/>
          <p:nvPr/>
        </p:nvSpPr>
        <p:spPr>
          <a:xfrm>
            <a:off x="2286000" y="2330280"/>
            <a:ext cx="41763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(From a previous year, contains insight)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2021: Problem 1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5" name="Picture 6" descr="A picture containing text&#10;&#10;Description automatically generated"/>
          <p:cNvPicPr/>
          <p:nvPr/>
        </p:nvPicPr>
        <p:blipFill>
          <a:blip r:embed="rId1"/>
          <a:stretch/>
        </p:blipFill>
        <p:spPr>
          <a:xfrm>
            <a:off x="622440" y="1110240"/>
            <a:ext cx="7911360" cy="1132560"/>
          </a:xfrm>
          <a:prstGeom prst="rect">
            <a:avLst/>
          </a:prstGeom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1000440" y="2971800"/>
            <a:ext cx="7457400" cy="3180600"/>
          </a:xfrm>
          <a:prstGeom prst="rect">
            <a:avLst/>
          </a:prstGeom>
          <a:ln w="0">
            <a:noFill/>
          </a:ln>
        </p:spPr>
      </p:pic>
      <p:sp>
        <p:nvSpPr>
          <p:cNvPr id="237" name=""/>
          <p:cNvSpPr/>
          <p:nvPr/>
        </p:nvSpPr>
        <p:spPr>
          <a:xfrm>
            <a:off x="685800" y="2396880"/>
            <a:ext cx="4084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Concise solution appropriate for exam: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880" cy="658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2021: Problem 1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9" name="Picture 4" descr="A picture containing text&#10;&#10;Description automatically generated"/>
          <p:cNvPicPr/>
          <p:nvPr/>
        </p:nvPicPr>
        <p:blipFill>
          <a:blip r:embed="rId1"/>
          <a:stretch/>
        </p:blipFill>
        <p:spPr>
          <a:xfrm>
            <a:off x="622440" y="1110240"/>
            <a:ext cx="7911360" cy="1132560"/>
          </a:xfrm>
          <a:prstGeom prst="rect">
            <a:avLst/>
          </a:prstGeom>
          <a:ln w="0">
            <a:noFill/>
          </a:ln>
        </p:spPr>
      </p:pic>
      <p:sp>
        <p:nvSpPr>
          <p:cNvPr id="240" name="TextBox 2"/>
          <p:cNvSpPr/>
          <p:nvPr/>
        </p:nvSpPr>
        <p:spPr>
          <a:xfrm>
            <a:off x="914400" y="2971800"/>
            <a:ext cx="7104240" cy="255852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Biggest Issues: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Not recognizing that acceleration has two terms, one due to changing terms and one due to rotation.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Including irrelevant information. For example, wind has nothing to do with this problem but was mentioned multiple times.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Making incorrect statements. For example, the total force being zero does not mean X=Y=Z=0 (the aerodynamic force terms).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Not having a logical or clear explanation. Just giving an equation is not enough to provide a justification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46205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2025-02-18T14:10:40Z</dcterms:modified>
  <cp:revision>387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